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83" r:id="rId3"/>
    <p:sldId id="262" r:id="rId4"/>
    <p:sldId id="281" r:id="rId5"/>
    <p:sldId id="263" r:id="rId6"/>
    <p:sldId id="271" r:id="rId7"/>
    <p:sldId id="282" r:id="rId8"/>
    <p:sldId id="279" r:id="rId9"/>
    <p:sldId id="280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9401"/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85185" autoAdjust="0"/>
  </p:normalViewPr>
  <p:slideViewPr>
    <p:cSldViewPr snapToGrid="0">
      <p:cViewPr varScale="1">
        <p:scale>
          <a:sx n="85" d="100"/>
          <a:sy n="85" d="100"/>
        </p:scale>
        <p:origin x="10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REPETの服を買ったことがありますか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5F-452B-902E-6D2091D68731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45F-452B-902E-6D2091D68731}"/>
              </c:ext>
            </c:extLst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45F-452B-902E-6D2091D687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買ったことがある</c:v>
                </c:pt>
                <c:pt idx="1">
                  <c:v>知っているが買ったことはない</c:v>
                </c:pt>
                <c:pt idx="2">
                  <c:v>知らないし買ったこともない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120</c:v>
                </c:pt>
                <c:pt idx="1">
                  <c:v>516</c:v>
                </c:pt>
                <c:pt idx="2">
                  <c:v>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5C-4977-AA9B-678A25D870F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REPETの服を着たいと思いますか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F7-4CBD-96D8-71D96D714EF2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F7-4CBD-96D8-71D96D714EF2}"/>
              </c:ext>
            </c:extLst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F7-4CBD-96D8-71D96D714EF2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152-40A1-A171-3E8DF62EB795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152-40A1-A171-3E8DF62EB7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着たい</c:v>
                </c:pt>
                <c:pt idx="1">
                  <c:v>どちらかと言えば着たい</c:v>
                </c:pt>
                <c:pt idx="2">
                  <c:v>どちらでもない</c:v>
                </c:pt>
                <c:pt idx="3">
                  <c:v>どちらかと言えば着たくない</c:v>
                </c:pt>
                <c:pt idx="4">
                  <c:v>着たくない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106</c:v>
                </c:pt>
                <c:pt idx="1">
                  <c:v>363</c:v>
                </c:pt>
                <c:pt idx="2">
                  <c:v>286</c:v>
                </c:pt>
                <c:pt idx="3">
                  <c:v>251</c:v>
                </c:pt>
                <c:pt idx="4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F7-4CBD-96D8-71D96D714EF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回答数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E38-4FE6-830E-88E94E20B47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E38-4FE6-830E-88E94E20B47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E38-4FE6-830E-88E94E20B473}"/>
              </c:ext>
            </c:extLst>
          </c:dPt>
          <c:cat>
            <c:strRef>
              <c:f>Sheet1!$A$2:$A$6</c:f>
              <c:strCache>
                <c:ptCount val="5"/>
                <c:pt idx="0">
                  <c:v>バリエーションの充実</c:v>
                </c:pt>
                <c:pt idx="1">
                  <c:v>自分の系統にあった服</c:v>
                </c:pt>
                <c:pt idx="2">
                  <c:v>品質の高い服</c:v>
                </c:pt>
                <c:pt idx="3">
                  <c:v>商品に関する説明</c:v>
                </c:pt>
                <c:pt idx="4">
                  <c:v>特にない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405</c:v>
                </c:pt>
                <c:pt idx="1">
                  <c:v>389</c:v>
                </c:pt>
                <c:pt idx="2">
                  <c:v>358</c:v>
                </c:pt>
                <c:pt idx="3">
                  <c:v>347</c:v>
                </c:pt>
                <c:pt idx="4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38-4FE6-830E-88E94E20B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08093408"/>
        <c:axId val="2108097152"/>
      </c:barChart>
      <c:catAx>
        <c:axId val="21080934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8097152"/>
        <c:crosses val="autoZero"/>
        <c:auto val="1"/>
        <c:lblAlgn val="ctr"/>
        <c:lblOffset val="100"/>
        <c:noMultiLvlLbl val="0"/>
      </c:catAx>
      <c:valAx>
        <c:axId val="21080971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8093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REPETの服の満足度を教えてください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D9B-45B7-BEE1-5D6E1AFFF370}"/>
              </c:ext>
            </c:extLst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D9B-45B7-BEE1-5D6E1AFFF370}"/>
              </c:ext>
            </c:extLst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D9B-45B7-BEE1-5D6E1AFFF370}"/>
              </c:ext>
            </c:extLst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D9B-45B7-BEE1-5D6E1AFFF3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満足</c:v>
                </c:pt>
                <c:pt idx="1">
                  <c:v>やや満足</c:v>
                </c:pt>
                <c:pt idx="2">
                  <c:v>どちらとも言えない</c:v>
                </c:pt>
                <c:pt idx="3">
                  <c:v>やや不満・不満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342</c:v>
                </c:pt>
                <c:pt idx="1">
                  <c:v>253</c:v>
                </c:pt>
                <c:pt idx="2">
                  <c:v>65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9B-45B7-BEE1-5D6E1AFFF37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REPETシリーズ売上点数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Sheet1!$A$2:$A$22</c:f>
              <c:numCache>
                <c:formatCode>yyyy"年"m"月"</c:formatCode>
                <c:ptCount val="21"/>
                <c:pt idx="0">
                  <c:v>44013</c:v>
                </c:pt>
                <c:pt idx="1">
                  <c:v>44044</c:v>
                </c:pt>
                <c:pt idx="2">
                  <c:v>44075</c:v>
                </c:pt>
                <c:pt idx="3">
                  <c:v>44105</c:v>
                </c:pt>
                <c:pt idx="4">
                  <c:v>44136</c:v>
                </c:pt>
                <c:pt idx="5">
                  <c:v>44166</c:v>
                </c:pt>
                <c:pt idx="6">
                  <c:v>44197</c:v>
                </c:pt>
                <c:pt idx="7">
                  <c:v>44228</c:v>
                </c:pt>
                <c:pt idx="8">
                  <c:v>44256</c:v>
                </c:pt>
                <c:pt idx="9">
                  <c:v>44287</c:v>
                </c:pt>
                <c:pt idx="10">
                  <c:v>44317</c:v>
                </c:pt>
                <c:pt idx="11">
                  <c:v>44348</c:v>
                </c:pt>
                <c:pt idx="12">
                  <c:v>44378</c:v>
                </c:pt>
                <c:pt idx="13">
                  <c:v>44409</c:v>
                </c:pt>
                <c:pt idx="14">
                  <c:v>44440</c:v>
                </c:pt>
                <c:pt idx="15">
                  <c:v>44470</c:v>
                </c:pt>
                <c:pt idx="16">
                  <c:v>44501</c:v>
                </c:pt>
                <c:pt idx="17">
                  <c:v>44531</c:v>
                </c:pt>
                <c:pt idx="18">
                  <c:v>44562</c:v>
                </c:pt>
                <c:pt idx="19">
                  <c:v>44593</c:v>
                </c:pt>
                <c:pt idx="20">
                  <c:v>44621</c:v>
                </c:pt>
              </c:numCache>
            </c:num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23</c:v>
                </c:pt>
                <c:pt idx="1">
                  <c:v>39</c:v>
                </c:pt>
                <c:pt idx="2">
                  <c:v>38</c:v>
                </c:pt>
                <c:pt idx="3">
                  <c:v>148</c:v>
                </c:pt>
                <c:pt idx="4">
                  <c:v>178</c:v>
                </c:pt>
                <c:pt idx="5">
                  <c:v>188</c:v>
                </c:pt>
                <c:pt idx="6">
                  <c:v>235</c:v>
                </c:pt>
                <c:pt idx="7">
                  <c:v>245</c:v>
                </c:pt>
                <c:pt idx="8">
                  <c:v>372</c:v>
                </c:pt>
                <c:pt idx="9">
                  <c:v>325</c:v>
                </c:pt>
                <c:pt idx="10">
                  <c:v>255</c:v>
                </c:pt>
                <c:pt idx="11">
                  <c:v>245</c:v>
                </c:pt>
                <c:pt idx="12">
                  <c:v>170</c:v>
                </c:pt>
                <c:pt idx="13">
                  <c:v>657</c:v>
                </c:pt>
                <c:pt idx="14">
                  <c:v>368</c:v>
                </c:pt>
                <c:pt idx="15">
                  <c:v>230</c:v>
                </c:pt>
                <c:pt idx="16">
                  <c:v>195</c:v>
                </c:pt>
                <c:pt idx="17">
                  <c:v>182</c:v>
                </c:pt>
                <c:pt idx="18">
                  <c:v>698</c:v>
                </c:pt>
                <c:pt idx="19">
                  <c:v>553</c:v>
                </c:pt>
                <c:pt idx="20">
                  <c:v>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0F-46EB-90BB-515029F3BE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8507280"/>
        <c:axId val="98509360"/>
      </c:lineChart>
      <c:dateAx>
        <c:axId val="98507280"/>
        <c:scaling>
          <c:orientation val="minMax"/>
        </c:scaling>
        <c:delete val="0"/>
        <c:axPos val="b"/>
        <c:numFmt formatCode="yyyy&quot;年&quot;m&quot;月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509360"/>
        <c:crosses val="autoZero"/>
        <c:auto val="1"/>
        <c:lblOffset val="100"/>
        <c:baseTimeUnit val="months"/>
      </c:dateAx>
      <c:valAx>
        <c:axId val="98509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507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C804C-C79C-4D8B-8E31-EFF559E54119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6A36B-650A-4C33-A7B8-0FBE3570A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1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429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604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49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925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905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6A36B-650A-4C33-A7B8-0FBE3570A5C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240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836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39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03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2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8108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98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31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35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16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550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137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3E15A02-281B-4244-B258-5C0F5419D57B}" type="datetimeFigureOut">
              <a:rPr kumimoji="1" lang="ja-JP" altLang="en-US" smtClean="0"/>
              <a:t>2022/7/26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2CD1B85-868D-426D-B2F9-51C3C7215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392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kumimoji="1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kumimoji="1"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813FBB-0600-F6E5-6919-18F5B9FFC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04047"/>
            <a:ext cx="8361229" cy="2098226"/>
          </a:xfrm>
        </p:spPr>
        <p:txBody>
          <a:bodyPr/>
          <a:lstStyle/>
          <a:p>
            <a:r>
              <a:rPr kumimoji="1" lang="en-US" altLang="ja-JP" sz="8800" dirty="0"/>
              <a:t>REPET</a:t>
            </a:r>
            <a:r>
              <a:rPr lang="ja-JP" altLang="en-US" sz="8800" dirty="0"/>
              <a:t>企画</a:t>
            </a:r>
            <a:br>
              <a:rPr lang="en-US" altLang="ja-JP" sz="6600" dirty="0"/>
            </a:br>
            <a:r>
              <a:rPr lang="ja-JP" altLang="en-US" sz="3200" dirty="0"/>
              <a:t>経過報告と今後の方針</a:t>
            </a:r>
            <a:endParaRPr kumimoji="1" lang="ja-JP" altLang="en-US" sz="66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1F58C96-513B-678C-73E6-10DDAEB1F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448650"/>
            <a:ext cx="6831673" cy="1086237"/>
          </a:xfrm>
        </p:spPr>
        <p:txBody>
          <a:bodyPr/>
          <a:lstStyle/>
          <a:p>
            <a:r>
              <a:rPr kumimoji="1" lang="ja-JP" altLang="en-US" dirty="0"/>
              <a:t>株式会社ふく服</a:t>
            </a:r>
            <a:endParaRPr kumimoji="1" lang="en-US" altLang="ja-JP" dirty="0"/>
          </a:p>
          <a:p>
            <a:r>
              <a:rPr lang="ja-JP" altLang="en-US" dirty="0"/>
              <a:t>プロモーション事業部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4507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393C2F-8739-AAF9-E3C8-3F081698F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ファンづくりに向けた施策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7A4793-EEC3-0BB6-EA28-B1309EB2B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88620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コラボ商品第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弾</a:t>
            </a:r>
          </a:p>
          <a:p>
            <a:pPr lvl="1"/>
            <a:r>
              <a:rPr kumimoji="1" lang="ja-JP" altLang="en-US" dirty="0"/>
              <a:t>マウンテンパーカーを制作</a:t>
            </a:r>
          </a:p>
          <a:p>
            <a:pPr lvl="1"/>
            <a:r>
              <a:rPr kumimoji="1" lang="ja-JP" altLang="en-US" dirty="0"/>
              <a:t>引き続き、いずみ琴子氏を起用</a:t>
            </a:r>
          </a:p>
          <a:p>
            <a:r>
              <a:rPr kumimoji="1" lang="ja-JP" altLang="en-US" dirty="0"/>
              <a:t>タイアップ企画第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弾</a:t>
            </a:r>
          </a:p>
          <a:p>
            <a:pPr lvl="1"/>
            <a:r>
              <a:rPr kumimoji="1" lang="ja-JP" altLang="en-US" dirty="0"/>
              <a:t>アイドルグループ「</a:t>
            </a:r>
            <a:r>
              <a:rPr kumimoji="1" lang="en-US" altLang="ja-JP" dirty="0"/>
              <a:t>S★D★Girls</a:t>
            </a:r>
            <a:r>
              <a:rPr kumimoji="1" lang="ja-JP" altLang="en-US" dirty="0"/>
              <a:t>」とのタイアップ企画</a:t>
            </a:r>
          </a:p>
          <a:p>
            <a:pPr lvl="1"/>
            <a:r>
              <a:rPr kumimoji="1" lang="ja-JP" altLang="en-US" dirty="0"/>
              <a:t>メンバープロデュースのライブＴシャツを公式グッズとして販売</a:t>
            </a:r>
          </a:p>
          <a:p>
            <a:r>
              <a:rPr kumimoji="1" lang="en-US" altLang="ja-JP" dirty="0"/>
              <a:t>REPET</a:t>
            </a:r>
            <a:r>
              <a:rPr kumimoji="1" lang="ja-JP" altLang="en-US" dirty="0"/>
              <a:t>教室開講</a:t>
            </a:r>
          </a:p>
          <a:p>
            <a:pPr lvl="1"/>
            <a:r>
              <a:rPr kumimoji="1" lang="en-US" altLang="ja-JP" dirty="0"/>
              <a:t>REPET</a:t>
            </a:r>
            <a:r>
              <a:rPr kumimoji="1" lang="ja-JP" altLang="en-US" dirty="0"/>
              <a:t>のコンセプトや制作過程を動画として公開</a:t>
            </a:r>
          </a:p>
          <a:p>
            <a:pPr lvl="1"/>
            <a:r>
              <a:rPr kumimoji="1" lang="ja-JP" altLang="en-US" dirty="0"/>
              <a:t>リアルタイムで感想や質問を受け付ける配信企画を検討</a:t>
            </a:r>
          </a:p>
        </p:txBody>
      </p:sp>
    </p:spTree>
    <p:extLst>
      <p:ext uri="{BB962C8B-B14F-4D97-AF65-F5344CB8AC3E}">
        <p14:creationId xmlns:p14="http://schemas.microsoft.com/office/powerpoint/2010/main" val="79899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EA8F6F-D687-8B08-5CE5-497B747B8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1E3829-4490-4410-378A-734777A79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9373"/>
            <a:ext cx="7659858" cy="40880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400" dirty="0"/>
              <a:t>SDGs</a:t>
            </a:r>
            <a:r>
              <a:rPr kumimoji="1" lang="ja-JP" altLang="en-US" sz="2400" dirty="0"/>
              <a:t>の取り組みの一環として、</a:t>
            </a:r>
            <a:br>
              <a:rPr kumimoji="1" lang="en-US" altLang="ja-JP" sz="2400" dirty="0"/>
            </a:br>
            <a:r>
              <a:rPr kumimoji="1" lang="ja-JP" altLang="en-US" sz="2400" dirty="0"/>
              <a:t>ペットボトルのリサイクル繊維を使用して作られた</a:t>
            </a:r>
            <a:br>
              <a:rPr lang="en-US" altLang="ja-JP" sz="2400" dirty="0"/>
            </a:br>
            <a:r>
              <a:rPr kumimoji="1" lang="ja-JP" altLang="en-US" sz="2400" dirty="0"/>
              <a:t>衣服ブランド</a:t>
            </a:r>
            <a:r>
              <a:rPr kumimoji="1" lang="ja-JP" altLang="en-US" sz="3600" b="1" i="1" dirty="0">
                <a:solidFill>
                  <a:schemeClr val="accent6"/>
                </a:solidFill>
              </a:rPr>
              <a:t>「</a:t>
            </a:r>
            <a:r>
              <a:rPr kumimoji="1" lang="en-US" altLang="ja-JP" sz="3600" b="1" i="1" dirty="0">
                <a:solidFill>
                  <a:schemeClr val="accent6"/>
                </a:solidFill>
              </a:rPr>
              <a:t>REPET</a:t>
            </a:r>
            <a:r>
              <a:rPr kumimoji="1" lang="ja-JP" altLang="en-US" sz="3600" b="1" i="1" dirty="0">
                <a:solidFill>
                  <a:schemeClr val="accent6"/>
                </a:solidFill>
              </a:rPr>
              <a:t>」</a:t>
            </a:r>
            <a:r>
              <a:rPr kumimoji="1" lang="ja-JP" altLang="en-US" sz="2400" dirty="0"/>
              <a:t>シリーズを</a:t>
            </a:r>
            <a:br>
              <a:rPr kumimoji="1" lang="en-US" altLang="ja-JP" sz="2400" dirty="0"/>
            </a:br>
            <a:r>
              <a:rPr kumimoji="1" lang="ja-JP" altLang="en-US" sz="2400" dirty="0"/>
              <a:t>制作しています。</a:t>
            </a:r>
          </a:p>
          <a:p>
            <a:pPr>
              <a:lnSpc>
                <a:spcPct val="150000"/>
              </a:lnSpc>
            </a:pPr>
            <a:r>
              <a:rPr kumimoji="1" lang="en-US" altLang="ja-JP" sz="2400" dirty="0"/>
              <a:t>REPET</a:t>
            </a:r>
            <a:r>
              <a:rPr kumimoji="1" lang="ja-JP" altLang="en-US" sz="2400" dirty="0"/>
              <a:t>プロジェクトの経過報告と</a:t>
            </a:r>
            <a:br>
              <a:rPr kumimoji="1" lang="en-US" altLang="ja-JP" sz="2400" dirty="0"/>
            </a:br>
            <a:r>
              <a:rPr kumimoji="1" lang="ja-JP" altLang="en-US" sz="2400" dirty="0"/>
              <a:t>今後の方針についてご説明します。</a:t>
            </a:r>
          </a:p>
        </p:txBody>
      </p:sp>
    </p:spTree>
    <p:extLst>
      <p:ext uri="{BB962C8B-B14F-4D97-AF65-F5344CB8AC3E}">
        <p14:creationId xmlns:p14="http://schemas.microsoft.com/office/powerpoint/2010/main" val="304104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DF6FEB-2DAE-6873-4360-E87ADCD67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プロジェクトの推移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A2B08397-C725-D198-84C4-CB841FE00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570112"/>
              </p:ext>
            </p:extLst>
          </p:nvPr>
        </p:nvGraphicFramePr>
        <p:xfrm>
          <a:off x="1371600" y="2171700"/>
          <a:ext cx="9612000" cy="339428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34308">
                  <a:extLst>
                    <a:ext uri="{9D8B030D-6E8A-4147-A177-3AD203B41FA5}">
                      <a16:colId xmlns:a16="http://schemas.microsoft.com/office/drawing/2014/main" val="765454883"/>
                    </a:ext>
                  </a:extLst>
                </a:gridCol>
                <a:gridCol w="3390314">
                  <a:extLst>
                    <a:ext uri="{9D8B030D-6E8A-4147-A177-3AD203B41FA5}">
                      <a16:colId xmlns:a16="http://schemas.microsoft.com/office/drawing/2014/main" val="2367534486"/>
                    </a:ext>
                  </a:extLst>
                </a:gridCol>
                <a:gridCol w="4287378">
                  <a:extLst>
                    <a:ext uri="{9D8B030D-6E8A-4147-A177-3AD203B41FA5}">
                      <a16:colId xmlns:a16="http://schemas.microsoft.com/office/drawing/2014/main" val="2667894923"/>
                    </a:ext>
                  </a:extLst>
                </a:gridCol>
              </a:tblGrid>
              <a:tr h="565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イベント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説明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8583221"/>
                  </a:ext>
                </a:extLst>
              </a:tr>
              <a:tr h="56571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2020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7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「</a:t>
                      </a:r>
                      <a:r>
                        <a:rPr kumimoji="1" lang="en-US" altLang="ja-JP" dirty="0"/>
                        <a:t>REPET</a:t>
                      </a:r>
                      <a:r>
                        <a:rPr kumimoji="1" lang="ja-JP" altLang="en-US" dirty="0"/>
                        <a:t>」発表</a:t>
                      </a:r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展示会で発表後、店頭販売を開始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2615464"/>
                  </a:ext>
                </a:extLst>
              </a:tr>
              <a:tr h="56571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2020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ふく服オンライン開始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オンラインストアを開設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2468638"/>
                  </a:ext>
                </a:extLst>
              </a:tr>
              <a:tr h="56571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2021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3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ふく</a:t>
                      </a:r>
                      <a:r>
                        <a:rPr kumimoji="1" lang="ja-JP" altLang="en-US"/>
                        <a:t>服コミュニティー開始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コーディネートをシェアする</a:t>
                      </a:r>
                      <a:r>
                        <a:rPr kumimoji="1" lang="en-US" altLang="ja-JP" dirty="0"/>
                        <a:t>SNS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894238"/>
                  </a:ext>
                </a:extLst>
              </a:tr>
              <a:tr h="56571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2021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8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Rock</a:t>
                      </a:r>
                      <a:r>
                        <a:rPr kumimoji="1" lang="ja-JP" altLang="en-US" dirty="0"/>
                        <a:t> </a:t>
                      </a:r>
                      <a:r>
                        <a:rPr kumimoji="1" lang="en-US" altLang="ja-JP" dirty="0"/>
                        <a:t>FOM</a:t>
                      </a:r>
                      <a:r>
                        <a:rPr kumimoji="1" lang="ja-JP" altLang="en-US" dirty="0"/>
                        <a:t>に出店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音楽フェスで</a:t>
                      </a:r>
                      <a:r>
                        <a:rPr kumimoji="1" lang="en-US" altLang="ja-JP" dirty="0"/>
                        <a:t>T</a:t>
                      </a:r>
                      <a:r>
                        <a:rPr kumimoji="1" lang="ja-JP" altLang="en-US" dirty="0"/>
                        <a:t>シャツを販売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1172100"/>
                  </a:ext>
                </a:extLst>
              </a:tr>
              <a:tr h="56571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2022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コラボ商品第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ワンピースを制作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780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062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C9F647-4796-AC2A-FFE4-0C076F7F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アンケート結果</a:t>
            </a:r>
            <a:r>
              <a:rPr lang="ja-JP" altLang="en-US" dirty="0"/>
              <a:t>①</a:t>
            </a:r>
            <a:r>
              <a:rPr lang="ja-JP" altLang="en-US" sz="3200" dirty="0"/>
              <a:t>（オンラインストア）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1CDB89-7A65-7840-F47D-3DD30196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171700"/>
            <a:ext cx="4090087" cy="1856603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調査対象</a:t>
            </a:r>
            <a:endParaRPr lang="en-US" altLang="ja-JP" sz="2400" dirty="0"/>
          </a:p>
          <a:p>
            <a:pPr lvl="1"/>
            <a:r>
              <a:rPr lang="en-US" altLang="ja-JP" sz="1800" dirty="0"/>
              <a:t>2021</a:t>
            </a:r>
            <a:r>
              <a:rPr lang="ja-JP" altLang="en-US" sz="1800" dirty="0"/>
              <a:t>年</a:t>
            </a:r>
            <a:r>
              <a:rPr lang="en-US" altLang="ja-JP" sz="1800" dirty="0"/>
              <a:t>2</a:t>
            </a:r>
            <a:r>
              <a:rPr lang="ja-JP" altLang="en-US" sz="1800" dirty="0"/>
              <a:t>月</a:t>
            </a:r>
            <a:r>
              <a:rPr lang="en-US" altLang="ja-JP" sz="1800" dirty="0"/>
              <a:t>1</a:t>
            </a:r>
            <a:r>
              <a:rPr lang="ja-JP" altLang="en-US" sz="1800" dirty="0"/>
              <a:t>日～</a:t>
            </a:r>
            <a:r>
              <a:rPr lang="en-US" altLang="ja-JP" sz="1800" dirty="0"/>
              <a:t>2</a:t>
            </a:r>
            <a:r>
              <a:rPr lang="ja-JP" altLang="en-US" sz="1800" dirty="0"/>
              <a:t>月</a:t>
            </a:r>
            <a:r>
              <a:rPr lang="en-US" altLang="ja-JP" sz="1800" dirty="0"/>
              <a:t>28</a:t>
            </a:r>
            <a:r>
              <a:rPr lang="ja-JP" altLang="en-US" sz="1800" dirty="0"/>
              <a:t>日</a:t>
            </a:r>
            <a:endParaRPr lang="en-US" altLang="ja-JP" sz="1800" dirty="0"/>
          </a:p>
          <a:p>
            <a:pPr lvl="1"/>
            <a:r>
              <a:rPr lang="ja-JP" altLang="en-US" sz="1800" dirty="0"/>
              <a:t>ふく服オンラインの利用者</a:t>
            </a:r>
            <a:endParaRPr lang="en-US" altLang="ja-JP" sz="1800" dirty="0"/>
          </a:p>
          <a:p>
            <a:pPr lvl="1"/>
            <a:r>
              <a:rPr lang="ja-JP" altLang="en-US" sz="1800" dirty="0"/>
              <a:t>回答者数</a:t>
            </a:r>
            <a:r>
              <a:rPr lang="en-US" altLang="ja-JP" sz="1800" dirty="0"/>
              <a:t>1,098</a:t>
            </a:r>
            <a:r>
              <a:rPr lang="ja-JP" altLang="en-US" sz="1800" dirty="0"/>
              <a:t>人</a:t>
            </a:r>
          </a:p>
        </p:txBody>
      </p:sp>
      <p:graphicFrame>
        <p:nvGraphicFramePr>
          <p:cNvPr id="12" name="グラフ 5">
            <a:extLst>
              <a:ext uri="{FF2B5EF4-FFF2-40B4-BE49-F238E27FC236}">
                <a16:creationId xmlns:a16="http://schemas.microsoft.com/office/drawing/2014/main" id="{6D610C5B-2A6F-5D01-40E4-DE15D90EB101}"/>
              </a:ext>
            </a:extLst>
          </p:cNvPr>
          <p:cNvGraphicFramePr/>
          <p:nvPr/>
        </p:nvGraphicFramePr>
        <p:xfrm>
          <a:off x="5309286" y="1434905"/>
          <a:ext cx="6882713" cy="5302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2644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C9F647-4796-AC2A-FFE4-0C076F7F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アンケート結果</a:t>
            </a:r>
            <a:r>
              <a:rPr lang="ja-JP" altLang="en-US" dirty="0"/>
              <a:t>②</a:t>
            </a:r>
            <a:r>
              <a:rPr lang="ja-JP" altLang="en-US" sz="3200" dirty="0"/>
              <a:t>（オンラインストア）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1CDB89-7A65-7840-F47D-3DD30196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171700"/>
            <a:ext cx="4090087" cy="1856603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調査対象</a:t>
            </a:r>
            <a:endParaRPr lang="en-US" altLang="ja-JP" sz="2400" dirty="0"/>
          </a:p>
          <a:p>
            <a:pPr lvl="1"/>
            <a:r>
              <a:rPr lang="en-US" altLang="ja-JP" sz="1800" dirty="0"/>
              <a:t>2021</a:t>
            </a:r>
            <a:r>
              <a:rPr lang="ja-JP" altLang="en-US" sz="1800" dirty="0"/>
              <a:t>年</a:t>
            </a:r>
            <a:r>
              <a:rPr lang="en-US" altLang="ja-JP" sz="1800" dirty="0"/>
              <a:t>2</a:t>
            </a:r>
            <a:r>
              <a:rPr lang="ja-JP" altLang="en-US" sz="1800" dirty="0"/>
              <a:t>月</a:t>
            </a:r>
            <a:r>
              <a:rPr lang="en-US" altLang="ja-JP" sz="1800" dirty="0"/>
              <a:t>1</a:t>
            </a:r>
            <a:r>
              <a:rPr lang="ja-JP" altLang="en-US" sz="1800" dirty="0"/>
              <a:t>日～</a:t>
            </a:r>
            <a:r>
              <a:rPr lang="en-US" altLang="ja-JP" sz="1800" dirty="0"/>
              <a:t>2</a:t>
            </a:r>
            <a:r>
              <a:rPr lang="ja-JP" altLang="en-US" sz="1800" dirty="0"/>
              <a:t>月</a:t>
            </a:r>
            <a:r>
              <a:rPr lang="en-US" altLang="ja-JP" sz="1800" dirty="0"/>
              <a:t>28</a:t>
            </a:r>
            <a:r>
              <a:rPr lang="ja-JP" altLang="en-US" sz="1800" dirty="0"/>
              <a:t>日</a:t>
            </a:r>
            <a:endParaRPr lang="en-US" altLang="ja-JP" sz="1800" dirty="0"/>
          </a:p>
          <a:p>
            <a:pPr lvl="1"/>
            <a:r>
              <a:rPr lang="ja-JP" altLang="en-US" sz="1800" dirty="0"/>
              <a:t>ふく服オンラインの利用者</a:t>
            </a:r>
            <a:endParaRPr lang="en-US" altLang="ja-JP" sz="1800" dirty="0"/>
          </a:p>
          <a:p>
            <a:pPr lvl="1"/>
            <a:r>
              <a:rPr lang="ja-JP" altLang="en-US" sz="1800" dirty="0"/>
              <a:t>回答者数</a:t>
            </a:r>
            <a:r>
              <a:rPr lang="en-US" altLang="ja-JP" sz="1800" dirty="0"/>
              <a:t>1,098</a:t>
            </a:r>
            <a:r>
              <a:rPr lang="ja-JP" altLang="en-US" sz="1800" dirty="0"/>
              <a:t>人</a:t>
            </a:r>
          </a:p>
        </p:txBody>
      </p:sp>
      <p:graphicFrame>
        <p:nvGraphicFramePr>
          <p:cNvPr id="5" name="グラフ 5">
            <a:extLst>
              <a:ext uri="{FF2B5EF4-FFF2-40B4-BE49-F238E27FC236}">
                <a16:creationId xmlns:a16="http://schemas.microsoft.com/office/drawing/2014/main" id="{7881D4CA-3D7D-A823-9681-4BCD31EB1AD1}"/>
              </a:ext>
            </a:extLst>
          </p:cNvPr>
          <p:cNvGraphicFramePr/>
          <p:nvPr/>
        </p:nvGraphicFramePr>
        <p:xfrm>
          <a:off x="5309286" y="1434905"/>
          <a:ext cx="6882713" cy="5302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4460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FF4779-6E41-4A73-92B8-E4424B1B2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アンケートの記述解答</a:t>
            </a:r>
            <a:r>
              <a:rPr kumimoji="1" lang="ja-JP" altLang="en-US" sz="2800" dirty="0"/>
              <a:t>（オンラインストア）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135052-29D2-422C-A410-FBBB94899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0538"/>
            <a:ext cx="9601200" cy="70338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2400" dirty="0"/>
              <a:t>REPET</a:t>
            </a:r>
            <a:r>
              <a:rPr lang="ja-JP" altLang="en-US" sz="2400" dirty="0"/>
              <a:t>に求めるものを</a:t>
            </a:r>
            <a:r>
              <a:rPr kumimoji="1" lang="ja-JP" altLang="en-US" sz="2400" dirty="0"/>
              <a:t>教えてください。（抜粋）</a:t>
            </a:r>
            <a:endParaRPr lang="en-US" altLang="ja-JP" sz="2400" dirty="0"/>
          </a:p>
        </p:txBody>
      </p:sp>
      <p:graphicFrame>
        <p:nvGraphicFramePr>
          <p:cNvPr id="6" name="グラフ 3">
            <a:extLst>
              <a:ext uri="{FF2B5EF4-FFF2-40B4-BE49-F238E27FC236}">
                <a16:creationId xmlns:a16="http://schemas.microsoft.com/office/drawing/2014/main" id="{4D0EE52D-CFE3-4ABE-B781-BDFC536664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6358989"/>
              </p:ext>
            </p:extLst>
          </p:nvPr>
        </p:nvGraphicFramePr>
        <p:xfrm>
          <a:off x="1491343" y="2373922"/>
          <a:ext cx="9361714" cy="3029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463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C9F647-4796-AC2A-FFE4-0C076F7F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アンケート結果③</a:t>
            </a:r>
            <a:r>
              <a:rPr lang="ja-JP" altLang="en-US" sz="3200" dirty="0"/>
              <a:t>（</a:t>
            </a:r>
            <a:r>
              <a:rPr lang="en-US" altLang="ja-JP" sz="3200" dirty="0"/>
              <a:t>Rock</a:t>
            </a:r>
            <a:r>
              <a:rPr lang="ja-JP" altLang="en-US" sz="3200" dirty="0"/>
              <a:t> </a:t>
            </a:r>
            <a:r>
              <a:rPr lang="en-US" altLang="ja-JP" sz="3200" dirty="0"/>
              <a:t>FOM</a:t>
            </a:r>
            <a:r>
              <a:rPr lang="ja-JP" altLang="en-US" sz="3200" dirty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1CDB89-7A65-7840-F47D-3DD30196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171700"/>
            <a:ext cx="4090087" cy="2514601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調査対象</a:t>
            </a:r>
            <a:endParaRPr lang="en-US" altLang="ja-JP" sz="2400" dirty="0"/>
          </a:p>
          <a:p>
            <a:pPr lvl="1"/>
            <a:r>
              <a:rPr lang="en-US" altLang="ja-JP" sz="1800" dirty="0"/>
              <a:t>2021</a:t>
            </a:r>
            <a:r>
              <a:rPr lang="ja-JP" altLang="en-US" sz="1800" dirty="0"/>
              <a:t>年</a:t>
            </a:r>
            <a:r>
              <a:rPr lang="en-US" altLang="ja-JP" sz="1800" dirty="0"/>
              <a:t>8</a:t>
            </a:r>
            <a:r>
              <a:rPr lang="ja-JP" altLang="en-US" sz="1800" dirty="0"/>
              <a:t>月</a:t>
            </a:r>
            <a:r>
              <a:rPr lang="en-US" altLang="ja-JP" sz="1800" dirty="0"/>
              <a:t>21</a:t>
            </a:r>
            <a:r>
              <a:rPr lang="ja-JP" altLang="en-US" sz="1800" dirty="0"/>
              <a:t>日～</a:t>
            </a:r>
            <a:r>
              <a:rPr lang="en-US" altLang="ja-JP" sz="1800" dirty="0"/>
              <a:t>8</a:t>
            </a:r>
            <a:r>
              <a:rPr lang="ja-JP" altLang="en-US" sz="1800" dirty="0"/>
              <a:t>月</a:t>
            </a:r>
            <a:r>
              <a:rPr lang="en-US" altLang="ja-JP" sz="1800" dirty="0"/>
              <a:t>31</a:t>
            </a:r>
            <a:r>
              <a:rPr lang="ja-JP" altLang="en-US" sz="1800" dirty="0"/>
              <a:t>日</a:t>
            </a:r>
          </a:p>
          <a:p>
            <a:pPr lvl="1"/>
            <a:r>
              <a:rPr lang="en-US" altLang="ja-JP" sz="1800" dirty="0"/>
              <a:t>Rock FOM</a:t>
            </a:r>
            <a:r>
              <a:rPr lang="ja-JP" altLang="en-US" sz="1800" dirty="0"/>
              <a:t>で</a:t>
            </a:r>
            <a:r>
              <a:rPr lang="en-US" altLang="ja-JP" sz="1800" dirty="0"/>
              <a:t>REPET</a:t>
            </a:r>
            <a:r>
              <a:rPr lang="ja-JP" altLang="en-US" sz="1800" dirty="0"/>
              <a:t>の</a:t>
            </a:r>
            <a:br>
              <a:rPr lang="en-US" altLang="ja-JP" sz="1800" dirty="0"/>
            </a:br>
            <a:r>
              <a:rPr lang="en-US" altLang="ja-JP" sz="1800" dirty="0"/>
              <a:t>T</a:t>
            </a:r>
            <a:r>
              <a:rPr lang="ja-JP" altLang="en-US" sz="1800" dirty="0"/>
              <a:t>シャツを購入・着用した人</a:t>
            </a:r>
          </a:p>
          <a:p>
            <a:pPr lvl="1"/>
            <a:r>
              <a:rPr lang="ja-JP" altLang="en-US" sz="1800" dirty="0"/>
              <a:t>回答者数</a:t>
            </a:r>
            <a:r>
              <a:rPr lang="en-US" altLang="ja-JP" sz="1800" dirty="0"/>
              <a:t>689</a:t>
            </a:r>
            <a:r>
              <a:rPr lang="ja-JP" altLang="en-US" sz="1800" dirty="0"/>
              <a:t>人</a:t>
            </a:r>
          </a:p>
        </p:txBody>
      </p:sp>
      <p:graphicFrame>
        <p:nvGraphicFramePr>
          <p:cNvPr id="4" name="グラフ 5">
            <a:extLst>
              <a:ext uri="{FF2B5EF4-FFF2-40B4-BE49-F238E27FC236}">
                <a16:creationId xmlns:a16="http://schemas.microsoft.com/office/drawing/2014/main" id="{1CE040A4-6C77-C002-62A1-5ED3550C1761}"/>
              </a:ext>
            </a:extLst>
          </p:cNvPr>
          <p:cNvGraphicFramePr/>
          <p:nvPr/>
        </p:nvGraphicFramePr>
        <p:xfrm>
          <a:off x="5309287" y="1434905"/>
          <a:ext cx="6882712" cy="5302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233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9528FDF6-8223-5F31-A3CB-C912E90A0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REPET</a:t>
            </a:r>
            <a:r>
              <a:rPr kumimoji="1" lang="ja-JP" altLang="en-US" dirty="0"/>
              <a:t>シリーズ売上点数</a:t>
            </a:r>
            <a:endParaRPr lang="ja-JP" altLang="en-US" dirty="0"/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36D72ECD-820A-055B-36F9-BD09DCA421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689555"/>
              </p:ext>
            </p:extLst>
          </p:nvPr>
        </p:nvGraphicFramePr>
        <p:xfrm>
          <a:off x="1371600" y="2171701"/>
          <a:ext cx="9601200" cy="4377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2225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E91863-8332-68FD-31C9-232F6C887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商品の満足度向上</a:t>
            </a:r>
            <a:r>
              <a:rPr kumimoji="1" lang="ja-JP" altLang="en-US" dirty="0"/>
              <a:t>に向けて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4FFC52-EABB-B392-BBF6-B7917A67B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2334" y="2286000"/>
            <a:ext cx="4423719" cy="3581400"/>
          </a:xfrm>
        </p:spPr>
        <p:txBody>
          <a:bodyPr/>
          <a:lstStyle/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Franklin Gothic Book" panose="020B0503020102020204"/>
                <a:ea typeface="メイリオ" panose="020B0604030504040204" pitchFamily="50" charset="-128"/>
                <a:cs typeface="+mn-cs"/>
              </a:rPr>
              <a:t>品質への満足度は高いため、現状のクオリティーの維持を目標とする。</a:t>
            </a: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Franklin Gothic Book" panose="020B0503020102020204"/>
                <a:ea typeface="メイリオ" panose="020B0604030504040204" pitchFamily="50" charset="-128"/>
                <a:cs typeface="+mn-cs"/>
              </a:rPr>
              <a:t>デザインとバリエーションを増やしていく。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Franklin Gothic Book" panose="020B0503020102020204"/>
                <a:ea typeface="メイリオ" panose="020B0604030504040204" pitchFamily="50" charset="-128"/>
                <a:cs typeface="+mn-cs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Franklin Gothic Book" panose="020B0503020102020204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Franklin Gothic Book" panose="020B0503020102020204"/>
                <a:ea typeface="メイリオ" panose="020B0604030504040204" pitchFamily="50" charset="-128"/>
                <a:cs typeface="+mn-cs"/>
              </a:rPr>
              <a:t>ブランドの分化も検討</a:t>
            </a:r>
          </a:p>
        </p:txBody>
      </p:sp>
    </p:spTree>
    <p:extLst>
      <p:ext uri="{BB962C8B-B14F-4D97-AF65-F5344CB8AC3E}">
        <p14:creationId xmlns:p14="http://schemas.microsoft.com/office/powerpoint/2010/main" val="2393492325"/>
      </p:ext>
    </p:extLst>
  </p:cSld>
  <p:clrMapOvr>
    <a:masterClrMapping/>
  </p:clrMapOvr>
</p:sld>
</file>

<file path=ppt/theme/theme1.xml><?xml version="1.0" encoding="utf-8"?>
<a:theme xmlns:a="http://schemas.openxmlformats.org/drawingml/2006/main" name="トリミング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トリミング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リミン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TM10001105[[fn=トリミング]]</Template>
  <TotalTime>6436</TotalTime>
  <Words>366</Words>
  <Application>Microsoft Office PowerPoint</Application>
  <PresentationFormat>ワイド画面</PresentationFormat>
  <Paragraphs>65</Paragraphs>
  <Slides>10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3" baseType="lpstr">
      <vt:lpstr>游ゴシック</vt:lpstr>
      <vt:lpstr>Franklin Gothic Book</vt:lpstr>
      <vt:lpstr>トリミング</vt:lpstr>
      <vt:lpstr>REPET企画 経過報告と今後の方針</vt:lpstr>
      <vt:lpstr>概要</vt:lpstr>
      <vt:lpstr>プロジェクトの推移</vt:lpstr>
      <vt:lpstr>アンケート結果①（オンラインストア）</vt:lpstr>
      <vt:lpstr>アンケート結果②（オンラインストア）</vt:lpstr>
      <vt:lpstr>アンケートの記述解答（オンラインストア）</vt:lpstr>
      <vt:lpstr>アンケート結果③（Rock FOM）</vt:lpstr>
      <vt:lpstr>REPETシリーズ売上点数</vt:lpstr>
      <vt:lpstr>商品の満足度向上に向けて</vt:lpstr>
      <vt:lpstr>ファンづくりに向けた施策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REPET企画 経過報告と今後の方針</dc:title>
  <dcterms:created xsi:type="dcterms:W3CDTF">2022-05-20T01:10:58Z</dcterms:created>
  <dcterms:modified xsi:type="dcterms:W3CDTF">2022-07-26T07:01:50Z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295cc1-d279-42ac-ab4d-3b0f4fece050_Enabled">
    <vt:lpwstr>true</vt:lpwstr>
  </property>
  <property fmtid="{D5CDD505-2E9C-101B-9397-08002B2CF9AE}" pid="3" name="MSIP_Label_a7295cc1-d279-42ac-ab4d-3b0f4fece050_SetDate">
    <vt:lpwstr>2022-07-26T00:37:56Z</vt:lpwstr>
  </property>
  <property fmtid="{D5CDD505-2E9C-101B-9397-08002B2CF9AE}" pid="4" name="MSIP_Label_a7295cc1-d279-42ac-ab4d-3b0f4fece050_Method">
    <vt:lpwstr>Standard</vt:lpwstr>
  </property>
  <property fmtid="{D5CDD505-2E9C-101B-9397-08002B2CF9AE}" pid="5" name="MSIP_Label_a7295cc1-d279-42ac-ab4d-3b0f4fece050_Name">
    <vt:lpwstr>FUJITSU-RESTRICTED​</vt:lpwstr>
  </property>
  <property fmtid="{D5CDD505-2E9C-101B-9397-08002B2CF9AE}" pid="6" name="MSIP_Label_a7295cc1-d279-42ac-ab4d-3b0f4fece050_SiteId">
    <vt:lpwstr>a19f121d-81e1-4858-a9d8-736e267fd4c7</vt:lpwstr>
  </property>
  <property fmtid="{D5CDD505-2E9C-101B-9397-08002B2CF9AE}" pid="7" name="MSIP_Label_a7295cc1-d279-42ac-ab4d-3b0f4fece050_ActionId">
    <vt:lpwstr>e77f5e84-c476-444d-9876-e64cfdc29fa0</vt:lpwstr>
  </property>
  <property fmtid="{D5CDD505-2E9C-101B-9397-08002B2CF9AE}" pid="8" name="MSIP_Label_a7295cc1-d279-42ac-ab4d-3b0f4fece050_ContentBits">
    <vt:lpwstr>0</vt:lpwstr>
  </property>
</Properties>
</file>